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3"/>
  </p:notesMasterIdLst>
  <p:sldIdLst>
    <p:sldId id="256" r:id="rId2"/>
    <p:sldId id="305" r:id="rId3"/>
    <p:sldId id="307" r:id="rId4"/>
    <p:sldId id="308" r:id="rId5"/>
    <p:sldId id="346" r:id="rId6"/>
    <p:sldId id="309" r:id="rId7"/>
    <p:sldId id="311" r:id="rId8"/>
    <p:sldId id="312" r:id="rId9"/>
    <p:sldId id="359" r:id="rId10"/>
    <p:sldId id="348" r:id="rId11"/>
    <p:sldId id="349" r:id="rId12"/>
    <p:sldId id="350" r:id="rId13"/>
    <p:sldId id="354" r:id="rId14"/>
    <p:sldId id="353" r:id="rId15"/>
    <p:sldId id="351" r:id="rId16"/>
    <p:sldId id="355" r:id="rId17"/>
    <p:sldId id="352" r:id="rId18"/>
    <p:sldId id="356" r:id="rId19"/>
    <p:sldId id="357" r:id="rId20"/>
    <p:sldId id="345" r:id="rId21"/>
    <p:sldId id="358" r:id="rId2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>
        <p:scale>
          <a:sx n="73" d="100"/>
          <a:sy n="73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868A9-66C1-4EBC-80AE-333F193DCDB4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1E09F-482C-49FE-8E45-A9A048A03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693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16FB0FF-986C-4737-A560-B25E304C780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cpmssnov.ru/?p=12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du53.ru/education/vospitanie/extremis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ОБЕСПЕЧЕНИЕ  </a:t>
            </a:r>
            <a:r>
              <a:rPr lang="ru-RU" sz="2800" b="1" dirty="0">
                <a:effectLst/>
                <a:latin typeface="Times New Roman" pitchFamily="18" charset="0"/>
                <a:cs typeface="Times New Roman" pitchFamily="18" charset="0"/>
              </a:rPr>
              <a:t>ПСИХОЛОГИЧЕСКОЙ БЕЗОПАСНОСТИ </a:t>
            </a:r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В ОБРАЗОВАТЕЛЬНЫХ ОРГАНИЗАЦИЯХ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2" name="Объект 1"/>
          <p:cNvSpPr>
            <a:spLocks noGrp="1"/>
          </p:cNvSpPr>
          <p:nvPr>
            <p:ph sz="quarter" idx="14"/>
          </p:nvPr>
        </p:nvSpPr>
        <p:spPr>
          <a:xfrm>
            <a:off x="4139952" y="3573016"/>
            <a:ext cx="4327392" cy="2481456"/>
          </a:xfr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Крайнева И.В.,</a:t>
            </a:r>
          </a:p>
          <a:p>
            <a:pPr marL="0" indent="0" algn="r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педагог-психолог, </a:t>
            </a:r>
          </a:p>
          <a:p>
            <a:pPr marL="0" indent="0" algn="r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отделом сопровождения детей и подростков школьного возраста ГОБУ НОЦППМС;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Шурыкина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С.А., </a:t>
            </a:r>
          </a:p>
          <a:p>
            <a:pPr marL="0" indent="0" algn="r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педагог-психолог,</a:t>
            </a:r>
          </a:p>
          <a:p>
            <a:pPr marL="0" indent="0" algn="r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отделом комплексного обследования </a:t>
            </a:r>
          </a:p>
          <a:p>
            <a:pPr marL="0" indent="0" algn="r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методического сопровождения </a:t>
            </a:r>
          </a:p>
          <a:p>
            <a:pPr marL="0" indent="0" algn="r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ГОБУ НОЦППМС</a:t>
            </a:r>
          </a:p>
          <a:p>
            <a:endParaRPr lang="ru-RU" dirty="0"/>
          </a:p>
        </p:txBody>
      </p:sp>
      <p:pic>
        <p:nvPicPr>
          <p:cNvPr id="5" name="Picture 2" descr="C:\Users\User2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6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6992"/>
            <a:ext cx="2232248" cy="222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39604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суицидальное;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агрессивное;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медиазависимое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виктимное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ru-RU" sz="2800" dirty="0" smtClean="0"/>
              <a:t>  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отклоняющегося  поведения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2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381642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Поведенческие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Вербальные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Внешние признаки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Соматические и физиологические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* Интегративные индикаторы риска («общие»)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Признаки отклоняющегося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150006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Экспресс-карта наблюдения для классных руководителей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19570" t="16845" r="11771" b="6951"/>
          <a:stretch/>
        </p:blipFill>
        <p:spPr bwMode="auto">
          <a:xfrm>
            <a:off x="251520" y="1772816"/>
            <a:ext cx="8712968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9043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3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определения степени выраженности каждого индикатора подсчитывается общая сумма баллов.</a:t>
            </a:r>
          </a:p>
          <a:p>
            <a:pPr lvl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группа - от 0 до 18 баллов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низкая степень риска отклоняющегося поведения обучающегося.</a:t>
            </a:r>
          </a:p>
          <a:p>
            <a:pPr lvl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группа - от 19 до 36 баллов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умеренная степень риска отклоняющегося поведения обучающегося.</a:t>
            </a:r>
          </a:p>
          <a:p>
            <a:pPr lvl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группа - от 37 до 54 баллов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значительная степень риска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отклоняющегося поведения обучающегося.</a:t>
            </a:r>
          </a:p>
          <a:p>
            <a:pPr lvl="1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группа - от 55 до 74 баллов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высокая степень риска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отклоняющегося поведения обучающегося.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 3 и 4 группы   нуждаются в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социально-психологической диагностике и в  психолого-педагогическом сопровождении.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Экспресс-карта наблюдения для классных руководителей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045487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352928" cy="396044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Позволяет: 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определить риски неблагополучия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обучающегося;  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выявить обучающихся, которые требуют дополнительного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внимания со стороны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субъектов профилактики.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*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Заполняется один раз в полугодие</a:t>
            </a:r>
            <a:r>
              <a:rPr lang="ru-RU" b="1" i="1" dirty="0" smtClean="0"/>
              <a:t>     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Экспресс-карта наблюдения для классных руководителей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113007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1008112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Экспресс-карта наблюдения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педагогов-психологов и социальных педагогов </a:t>
            </a:r>
            <a:endParaRPr lang="ru-RU" sz="28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19089" t="15776" r="10647" b="7219"/>
          <a:stretch/>
        </p:blipFill>
        <p:spPr bwMode="auto">
          <a:xfrm>
            <a:off x="251520" y="1628800"/>
            <a:ext cx="8640960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8300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6805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После определения степени выраженности каждого индикатора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подсчитывается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общая сумма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баллов.</a:t>
            </a: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1 группа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- от 0 до 50 баллов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- низкая степень неблагополучия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обучающегося (характерно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отсутствие или незначительные затруднения в сфере учебной деятельности, взаимоотношениях со сверстниками и взрослыми, организованности досуга, а также нарушение норм поведения, вербальных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реакций);</a:t>
            </a: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2 группа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- от 51 до 97 баллов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- умеренная степень неблагополучия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обучающегося  (характерны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отдельные затруднения в сфере учебной деятельности, не позволяющие отнести их к категории отстающих; во взаимоотношениях со сверстниками и взрослыми, незанятость полезной деятельностью в свободное время, эпизодические нарушения поведения, семейное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неблагополучие);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3 группа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- от 98 до 140 баллов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значительная степень неблагополучия </a:t>
            </a: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обучающегося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(характерны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значительные трудности в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сфере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учебной деятельности, занимаемый статус в классе и во взаимоотношениях со сверстниками и взрослыми, бесконтрольное проведение свободного времени, девиации поведения, со склонностью к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деструктивности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семейное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неблагополучие);</a:t>
            </a: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4 группа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— от 141 до 202 баллов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высокая степень неблагополучия </a:t>
            </a:r>
            <a:r>
              <a:rPr lang="ru-RU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обучающегося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(характерны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трудности в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сфере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учебной деятельности, позволяющие констатировать систематическое отставание в освоении образовательной программы, нестабильное положение в классе и взаимоотношениях со сверстниками и взрослыми, неорганизованность свободного времени, проявления асоциальности в поведении, указывающие на склонность к деструктивному поведению, значительные проблемы в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семье).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Экспресс-карта наблюдения для педагогов-психологов и социальных педагогов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09412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9024" y="2348880"/>
            <a:ext cx="8784976" cy="3096344"/>
          </a:xfrm>
        </p:spPr>
        <p:txBody>
          <a:bodyPr/>
          <a:lstStyle/>
          <a:p>
            <a:endParaRPr lang="ru-RU" dirty="0" smtClean="0"/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рганизовать раннее выявление обучающихся с признаками отклоняющегося поведения;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степень неблагополучия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разработать план индивидуально-профилактической работы.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Экспресс-карта наблюдения для педагогов-психологов и социальных педагогов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9236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80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Направления работы специалистов на этапе выявления обучающихся с отклоняющимся поведением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4104456" cy="57606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1520" y="2204864"/>
            <a:ext cx="4248472" cy="4176464"/>
          </a:xfrm>
        </p:spPr>
        <p:txBody>
          <a:bodyPr/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проведение социального обследования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обучающегося: статуса, материального положения, воспитательного потенциала, условий проживания и пр.;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изучение ближайшего окружения обучающегося;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взаимодействие с социальными службами в соответствии с профилем обучающегося.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8200" y="1700809"/>
            <a:ext cx="4244280" cy="288031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4" y="2060848"/>
            <a:ext cx="4319464" cy="4464496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психологическая диагностика обучающегося: тип акцентуации характера, уровень тревожности и агрессивности, адекватность самооценки и уровня притязаний, ценностные ориентации, характер мотивации подростка, статус в группе сверстников и др.;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проведение психологической диагностики семьи обучающегося;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индивидуальные и групповые мероприятия в соответствии с профилем обучающегося: консультирование, коррекция, профилактика;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консультирование родителей обучающегося группы риска;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взаимодействие с психологическими службами в соответствии с профилем обучающегося.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372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65760" y="2276872"/>
            <a:ext cx="8454712" cy="374441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ропедевтическое выявление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обучающихся группы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риска  - классный руководитель;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оставление профиля обучающегося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риска – педагог-психолог, социальный педагог;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бсуждение социально-психологического профиля обучающегося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риска, разработка плана ИПР для обучающегося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риска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ППк, педагогический совет, совет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профилактики;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еализация плана ИПР 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обучающегося группы риска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специалисты ППк, а также специалисты ППМС-центров, КДН и ЗП и др.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4237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Алгоритм сопровождения обучающихся группы риска отклоняющегося поведения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6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1"/>
            <a:ext cx="8640960" cy="27363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 образовательной среды </a:t>
            </a:r>
            <a:r>
              <a:rPr lang="ru-RU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обеспечения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и развития психических функций, личностного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роста 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включенных в неё участников, максимальной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их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 во взаимодействии и неразрывной связи с образовательной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средой.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/>
          </a:bodyPr>
          <a:lstStyle/>
          <a:p>
            <a:r>
              <a:rPr lang="ru-RU" sz="2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 образовательной среды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smtClean="0">
                <a:effectLst/>
                <a:latin typeface="Times New Roman" pitchFamily="18" charset="0"/>
                <a:cs typeface="Times New Roman" pitchFamily="18" charset="0"/>
              </a:rPr>
              <a:t>1.«</a:t>
            </a: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Методические рекомендации для руководителей общеобразовательных организаций по обеспечению психологической безопасности образовательной среды (Министерство образования и науки Российской Федерации Департамент государственной политики в сфере защиты прав детей)</a:t>
            </a:r>
          </a:p>
          <a:p>
            <a:pPr marL="0" indent="0" algn="just">
              <a:buNone/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http://www.nocpmssnov.ru/?p=121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2. Приказ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Департамента образования и молодёжной политики Новгородской области от 12.04.2016 г. №337 «Об организации работы по профилактике суицидального поведения обучающихся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Нормативные и правовые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41206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1" cy="43204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«Алгоритм действий для педагогов по раннему выявлению и реагированию на деструктивное поведение несовершеннолетних, проявляющееся под воздействием информации негативного характера, распространяемой в сети Интернет»,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Москва,  2020 г.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АНО «Центр изучения и сетевого мониторинга молодежной среды»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ФГБУ «Центр защиты прав и интересов детей»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Сайт министерства образования Новгородской области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http://edu53.ru/education/vospitanie/extremism/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8639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Нормативные и правовые документы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121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417646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защищённость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психологического насилия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для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участников образовательной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среды, убежденность в том, что пребывание в такой</a:t>
            </a:r>
            <a:b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среде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безопасно;</a:t>
            </a:r>
          </a:p>
          <a:p>
            <a:pPr algn="just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образовательной среде как важной, 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значимой,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принадлежать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её участникам, ориентироваться в своей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поведении на коллективные цели, мнения 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080119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безопасности образовательной среды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7"/>
            <a:ext cx="8640960" cy="3168352"/>
          </a:xfrm>
        </p:spPr>
        <p:txBody>
          <a:bodyPr/>
          <a:lstStyle/>
          <a:p>
            <a:pPr algn="just"/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удовлетворенности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характеристиками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взаимодействия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образовательных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удовлетворенность основных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 в личностно-доверительном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общении;</a:t>
            </a:r>
          </a:p>
          <a:p>
            <a:pPr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службы сопровождения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системе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90947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психологической безопасности образовательной среды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4195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7"/>
            <a:ext cx="8640960" cy="331236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effectLst/>
              </a:rPr>
              <a:t>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Доброжелательный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климат в школе формируется как на уровне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социальной, так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физической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среда включает общепринятые нормы</a:t>
            </a:r>
            <a:b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правила, выработанные в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ученическом, родительском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педагогическом коллективах.</a:t>
            </a:r>
          </a:p>
          <a:p>
            <a:pPr marL="0" indent="0" algn="just">
              <a:buNone/>
            </a:pPr>
            <a:endParaRPr lang="ru-RU" sz="9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среда предполагает организацию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 </a:t>
            </a:r>
            <a:r>
              <a:rPr lang="ru-RU" sz="9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и сложившийся режим </a:t>
            </a:r>
            <a:r>
              <a:rPr lang="ru-RU" sz="9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sz="9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доброжелательного климата в школе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51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9685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крепление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здоровья учителей и других работников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ОО;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самоуважения и положительной самооценки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 эмоций и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чувств;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запугивания и физического насилия в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возможностях оказания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помощи;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доброжелательного коллектива, все члены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чувствовали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 поддержку со стороны друг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кцент 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позитивном опыте, который учащиеся могут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в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межличностном и учебном взаимодействии в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школе;</a:t>
            </a:r>
          </a:p>
          <a:p>
            <a:pPr marL="0" indent="0">
              <a:buNone/>
            </a:pPr>
            <a:endParaRPr lang="ru-RU" sz="2400" dirty="0">
              <a:effectLst/>
            </a:endParaRP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936104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доброжелательного климата в школе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188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76872"/>
            <a:ext cx="8712968" cy="43204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ученических и педагогического коллективов с целью уточнения особенностей социально-психологического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климата;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сплочения и коммуникативной компетентности в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и педагогических  коллективах;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по профилактике эмоционального выгорания для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оптимизации психологического климата (акции,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игры, конкурсы и пр.).</a:t>
            </a: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Times New Roman" pitchFamily="18" charset="0"/>
                <a:cs typeface="Times New Roman" pitchFamily="18" charset="0"/>
              </a:rPr>
              <a:t>Создание доброжелательного климата в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356602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ренинг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разрешения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 (дети должны научиться общаться с ровесниками и взрослыми и разрешать межличностные конфликты мирными средствами);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эффективным  способам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общения: как правильно выражать чувства, эмоции,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справляться с негативными эмоциями,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навыки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самоконтроля и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доброжелательного климата в школе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712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3" cy="381642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выявления обучающихся с отклоняющимся поведением в образовательной организации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маркерами отклоняющегося поведения</a:t>
            </a:r>
          </a:p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Памятка по выявлению деструктивного и противоправного поведения у несовершеннолетних (А.В. Ковалева)</a:t>
            </a:r>
          </a:p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 работы образовательной организации по мониторингу аккаунтов обучающихся в социальных сетях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воспитания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7649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2614</TotalTime>
  <Words>1120</Words>
  <Application>Microsoft Office PowerPoint</Application>
  <PresentationFormat>Экран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ОБЕСПЕЧЕНИЕ  ПСИХОЛОГИЧЕСКОЙ БЕЗОПАСНОСТИ В ОБРАЗОВАТЕЛЬНЫХ ОРГАНИЗАЦИЯХ</vt:lpstr>
      <vt:lpstr>Психологическая безопасность образовательной среды</vt:lpstr>
      <vt:lpstr>Критерии психологической безопасности образовательной среды</vt:lpstr>
      <vt:lpstr>Критерии психологической безопасности образовательной среды</vt:lpstr>
      <vt:lpstr>Создание доброжелательного климата в школе</vt:lpstr>
      <vt:lpstr> Создание доброжелательного климата в школе </vt:lpstr>
      <vt:lpstr>Создание доброжелательного климата в школе</vt:lpstr>
      <vt:lpstr>Создание доброжелательного климата в школе</vt:lpstr>
      <vt:lpstr> Институт воспитания РАО </vt:lpstr>
      <vt:lpstr>  Виды отклоняющегося  поведения   </vt:lpstr>
      <vt:lpstr>Признаки отклоняющегося поведения</vt:lpstr>
      <vt:lpstr>Экспресс-карта наблюдения для классных руководителей </vt:lpstr>
      <vt:lpstr>Экспресс-карта наблюдения для классных руководителей </vt:lpstr>
      <vt:lpstr>Экспресс-карта наблюдения для классных руководителей </vt:lpstr>
      <vt:lpstr>Экспресс-карта наблюдения для педагогов-психологов и социальных педагогов </vt:lpstr>
      <vt:lpstr>Экспресс-карта наблюдения для педагогов-психологов и социальных педагогов </vt:lpstr>
      <vt:lpstr>Экспресс-карта наблюдения для педагогов-психологов и социальных педагогов </vt:lpstr>
      <vt:lpstr>Направления работы специалистов на этапе выявления обучающихся с отклоняющимся поведением</vt:lpstr>
      <vt:lpstr>Алгоритм сопровождения обучающихся группы риска отклоняющегося поведения </vt:lpstr>
      <vt:lpstr>Нормативные и правовые документы</vt:lpstr>
      <vt:lpstr>Нормативные и правовые документы</vt:lpstr>
    </vt:vector>
  </TitlesOfParts>
  <Company>РГПУ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профилактике наркозависимости</dc:title>
  <dc:creator>Gretsov</dc:creator>
  <cp:lastModifiedBy>Бух2</cp:lastModifiedBy>
  <cp:revision>485</cp:revision>
  <dcterms:created xsi:type="dcterms:W3CDTF">2007-12-05T15:43:35Z</dcterms:created>
  <dcterms:modified xsi:type="dcterms:W3CDTF">2021-05-19T13:01:08Z</dcterms:modified>
</cp:coreProperties>
</file>